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67" r:id="rId3"/>
    <p:sldId id="283" r:id="rId4"/>
    <p:sldId id="309" r:id="rId5"/>
    <p:sldId id="299" r:id="rId6"/>
    <p:sldId id="300" r:id="rId7"/>
    <p:sldId id="301" r:id="rId8"/>
    <p:sldId id="288" r:id="rId9"/>
    <p:sldId id="303" r:id="rId10"/>
    <p:sldId id="313" r:id="rId11"/>
    <p:sldId id="314" r:id="rId12"/>
    <p:sldId id="304" r:id="rId13"/>
    <p:sldId id="305" r:id="rId14"/>
    <p:sldId id="306" r:id="rId15"/>
    <p:sldId id="293" r:id="rId16"/>
    <p:sldId id="307" r:id="rId17"/>
    <p:sldId id="310" r:id="rId18"/>
    <p:sldId id="289" r:id="rId19"/>
    <p:sldId id="297" r:id="rId20"/>
    <p:sldId id="291" r:id="rId21"/>
    <p:sldId id="295" r:id="rId22"/>
    <p:sldId id="296" r:id="rId23"/>
    <p:sldId id="292" r:id="rId24"/>
    <p:sldId id="294" r:id="rId25"/>
    <p:sldId id="311" r:id="rId26"/>
    <p:sldId id="272" r:id="rId27"/>
    <p:sldId id="312" r:id="rId28"/>
  </p:sldIdLst>
  <p:sldSz cx="9144000" cy="6858000" type="screen4x3"/>
  <p:notesSz cx="6858000" cy="9144000"/>
  <p:custDataLst>
    <p:tags r:id="rId3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2" autoAdjust="0"/>
    <p:restoredTop sz="96684" autoAdjust="0"/>
  </p:normalViewPr>
  <p:slideViewPr>
    <p:cSldViewPr>
      <p:cViewPr varScale="1">
        <p:scale>
          <a:sx n="72" d="100"/>
          <a:sy n="72" d="100"/>
        </p:scale>
        <p:origin x="13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FDE9B3-31FB-4CEB-98C8-D7B6CFC76B62}" type="datetimeFigureOut">
              <a:rPr lang="en-US" smtClean="0"/>
              <a:pPr/>
              <a:t>11/10/2014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76E050-E992-427E-914D-D11B843CAC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425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6E050-E992-427E-914D-D11B843CAC0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713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86B6F-9679-C544-B86B-D18AA046057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9664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86B6F-9679-C544-B86B-D18AA046057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35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86B6F-9679-C544-B86B-D18AA046057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2377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86B6F-9679-C544-B86B-D18AA046057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2321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86B6F-9679-C544-B86B-D18AA046057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38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9173B-686B-4AB5-848D-A753E492600F}" type="datetime1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620C-1B5A-4ED3-AA90-F82EA7463AAF}" type="datetime1">
              <a:rPr lang="en-US" smtClean="0"/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F3E83-1EDC-4B2D-B5A4-E0FCF0CE1572}" type="datetime1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552FE-4ED6-4263-B06A-078EA8CBDE6A}" type="datetime1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20F4B-2814-4CA5-8F8F-D85D0AB79C35}" type="datetime1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2B568-37DF-435D-975E-B4E552B29B4D}" type="datetime1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7985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D6032-2EE7-4309-934E-F221114D9D72}" type="datetime1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44119-10DF-4735-B681-9E425A667C7D}" type="datetime1">
              <a:rPr lang="en-US" smtClean="0"/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A06CE-A59C-4056-9A02-791A9EA201A9}" type="datetime1">
              <a:rPr lang="en-US" smtClean="0"/>
              <a:t>11/10/2014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1D20E-C6EA-4C7F-B9E3-11FA90DE1DB3}" type="datetime1">
              <a:rPr lang="en-US" smtClean="0"/>
              <a:t>11/10/2014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7051D-C718-4744-B2F1-1D048BF0B810}" type="datetime1">
              <a:rPr lang="en-US" smtClean="0"/>
              <a:t>11/10/2014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7E51-96D7-43CA-86D7-7D4273430343}" type="datetime1">
              <a:rPr lang="en-US" smtClean="0"/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EDA54-A69A-4DA0-9287-34AA67537651}" type="datetime1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im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nc/4.0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Design Recipe using Classes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 5010 Program Design Paradigms</a:t>
            </a:r>
          </a:p>
          <a:p>
            <a:r>
              <a:rPr lang="en-US" dirty="0" smtClean="0"/>
              <a:t>"</a:t>
            </a:r>
            <a:r>
              <a:rPr lang="en-US" dirty="0" err="1" smtClean="0"/>
              <a:t>Bootcamp</a:t>
            </a:r>
            <a:r>
              <a:rPr lang="en-US" dirty="0" smtClean="0"/>
              <a:t>"</a:t>
            </a:r>
          </a:p>
          <a:p>
            <a:r>
              <a:rPr lang="en-US" dirty="0" smtClean="0"/>
              <a:t>Lesson 10.5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8" name="Picture 7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</a:t>
              </a:r>
              <a:r>
                <a:rPr lang="en-US" sz="1000" dirty="0" smtClean="0"/>
                <a:t>2012-2014</a:t>
              </a:r>
            </a:p>
            <a:p>
              <a:r>
                <a:rPr lang="en-US" sz="1000" dirty="0" smtClean="0"/>
                <a:t>This work is licensed under a </a:t>
              </a:r>
              <a:r>
                <a:rPr lang="en-US" altLang="en-US" sz="1000" dirty="0" smtClean="0">
                  <a:solidFill>
                    <a:srgbClr val="4374B7"/>
                  </a:solidFill>
                  <a:latin typeface="Helvetica Neue"/>
                  <a:hlinkClick r:id="rId4"/>
                </a:rPr>
                <a:t>Creative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4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 4.0 International License</a:t>
              </a:r>
              <a:r>
                <a:rPr lang="en-US" sz="1000" dirty="0" smtClean="0"/>
                <a:t>.</a:t>
              </a:r>
              <a:endParaRPr lang="en-US" sz="1000" dirty="0"/>
            </a:p>
          </p:txBody>
        </p:sp>
      </p:grp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Write contracts in terms of Interfaces, not Classes: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;; A </a:t>
            </a:r>
            <a:r>
              <a:rPr lang="en-US" dirty="0" err="1" smtClean="0"/>
              <a:t>StupidRobot</a:t>
            </a:r>
            <a:r>
              <a:rPr lang="en-US" dirty="0" smtClean="0"/>
              <a:t> represents a robot moving along a one-dimensional line, </a:t>
            </a:r>
          </a:p>
          <a:p>
            <a:r>
              <a:rPr lang="en-US" dirty="0" smtClean="0"/>
              <a:t>;; starting at position 0.</a:t>
            </a:r>
          </a:p>
          <a:p>
            <a:endParaRPr lang="en-US" dirty="0"/>
          </a:p>
          <a:p>
            <a:r>
              <a:rPr lang="en-US" dirty="0" smtClean="0"/>
              <a:t>(</a:t>
            </a:r>
            <a:r>
              <a:rPr lang="en-US" dirty="0"/>
              <a:t>define </a:t>
            </a:r>
            <a:r>
              <a:rPr lang="en-US" dirty="0" err="1"/>
              <a:t>StupidRobot</a:t>
            </a:r>
            <a:r>
              <a:rPr lang="en-US" dirty="0"/>
              <a:t>&lt;%&gt;</a:t>
            </a:r>
          </a:p>
          <a:p>
            <a:r>
              <a:rPr lang="en-US" dirty="0"/>
              <a:t>  (interface ()</a:t>
            </a:r>
          </a:p>
          <a:p>
            <a:r>
              <a:rPr lang="en-US" dirty="0" smtClean="0"/>
              <a:t>  </a:t>
            </a:r>
            <a:endParaRPr lang="en-US" dirty="0"/>
          </a:p>
          <a:p>
            <a:r>
              <a:rPr lang="en-US" dirty="0"/>
              <a:t>    ;; -&gt; </a:t>
            </a:r>
            <a:r>
              <a:rPr lang="en-US" dirty="0" err="1"/>
              <a:t>StupidRobot</a:t>
            </a:r>
            <a:r>
              <a:rPr lang="en-US" dirty="0"/>
              <a:t>&lt;%&gt;</a:t>
            </a:r>
          </a:p>
          <a:p>
            <a:r>
              <a:rPr lang="en-US" dirty="0"/>
              <a:t>    ;; RETURNS: a Robot just like this one, except moved one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;; position to </a:t>
            </a:r>
            <a:r>
              <a:rPr lang="en-US" dirty="0"/>
              <a:t>the right</a:t>
            </a:r>
          </a:p>
          <a:p>
            <a:r>
              <a:rPr lang="en-US" dirty="0"/>
              <a:t>    move-right</a:t>
            </a:r>
          </a:p>
          <a:p>
            <a:endParaRPr lang="en-US" dirty="0"/>
          </a:p>
          <a:p>
            <a:r>
              <a:rPr lang="en-US" dirty="0"/>
              <a:t>    ;; -&gt; Integer</a:t>
            </a:r>
          </a:p>
          <a:p>
            <a:r>
              <a:rPr lang="en-US" dirty="0"/>
              <a:t>    ;; RETURNS: the current x-position of </a:t>
            </a:r>
            <a:r>
              <a:rPr lang="en-US" dirty="0" smtClean="0"/>
              <a:t>this </a:t>
            </a:r>
            <a:r>
              <a:rPr lang="en-US" dirty="0"/>
              <a:t>robot</a:t>
            </a:r>
          </a:p>
          <a:p>
            <a:r>
              <a:rPr lang="en-US" dirty="0"/>
              <a:t>    get-</a:t>
            </a:r>
            <a:r>
              <a:rPr lang="en-US" dirty="0" err="1"/>
              <a:t>pos</a:t>
            </a:r>
            <a:endParaRPr lang="en-US" dirty="0"/>
          </a:p>
          <a:p>
            <a:endParaRPr lang="en-US" dirty="0"/>
          </a:p>
          <a:p>
            <a:r>
              <a:rPr lang="en-US" dirty="0"/>
              <a:t>    ))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724400" y="4953000"/>
            <a:ext cx="3657600" cy="70788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>
              <a:defRPr sz="20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dirty="0"/>
              <a:t>Here’s an interface for a very stupid robot</a:t>
            </a:r>
          </a:p>
        </p:txBody>
      </p:sp>
    </p:spTree>
    <p:extLst>
      <p:ext uri="{BB962C8B-B14F-4D97-AF65-F5344CB8AC3E}">
        <p14:creationId xmlns:p14="http://schemas.microsoft.com/office/powerpoint/2010/main" val="48235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Write contracts in terms of interfaces, not classes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400" dirty="0" smtClean="0"/>
              <a:t>;; move-n : Robot&lt;%&gt; Nat -&gt; Robot&lt;%&gt;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(define (move-n r n)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</a:t>
            </a:r>
            <a:r>
              <a:rPr lang="en-US" sz="2400" dirty="0" smtClean="0"/>
              <a:t> (</a:t>
            </a:r>
            <a:r>
              <a:rPr lang="en-US" sz="2400" dirty="0" err="1" smtClean="0"/>
              <a:t>cond</a:t>
            </a:r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n-US" sz="2400" dirty="0"/>
              <a:t> </a:t>
            </a:r>
            <a:r>
              <a:rPr lang="en-US" sz="2400" dirty="0" smtClean="0"/>
              <a:t>   [(zero? n) r]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</a:t>
            </a:r>
            <a:r>
              <a:rPr lang="en-US" sz="2400" dirty="0" smtClean="0"/>
              <a:t>   [else (move-n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</a:t>
            </a:r>
            <a:r>
              <a:rPr lang="en-US" sz="2400" dirty="0" smtClean="0"/>
              <a:t>           (send r move-right)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</a:t>
            </a:r>
            <a:r>
              <a:rPr lang="en-US" sz="2400" dirty="0" smtClean="0"/>
              <a:t>           (- n 1)]))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86000" y="4810096"/>
            <a:ext cx="4953000" cy="95410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dirty="0" smtClean="0"/>
              <a:t>This works with ANY class that implements </a:t>
            </a:r>
            <a:r>
              <a:rPr lang="en-US" sz="2800" b="1" dirty="0" smtClean="0"/>
              <a:t>Robot&lt;%&gt; </a:t>
            </a:r>
            <a:r>
              <a:rPr lang="en-US" sz="2800" dirty="0" smtClean="0"/>
              <a:t>.</a:t>
            </a:r>
            <a:r>
              <a:rPr lang="en-US" sz="2800" b="1" dirty="0" smtClean="0"/>
              <a:t>   </a:t>
            </a:r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780333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Contract in Interface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(</a:t>
            </a:r>
            <a:r>
              <a:rPr lang="en-US" sz="2400" dirty="0"/>
              <a:t>define </a:t>
            </a:r>
            <a:r>
              <a:rPr lang="en-US" sz="2400" dirty="0" err="1"/>
              <a:t>WorldObj</a:t>
            </a:r>
            <a:r>
              <a:rPr lang="en-US" sz="2400" dirty="0"/>
              <a:t>&lt;%&gt;</a:t>
            </a:r>
          </a:p>
          <a:p>
            <a:r>
              <a:rPr lang="en-US" sz="2400" dirty="0"/>
              <a:t>  (interface </a:t>
            </a:r>
            <a:r>
              <a:rPr lang="en-US" sz="2400" dirty="0" smtClean="0"/>
              <a:t>()</a:t>
            </a:r>
          </a:p>
          <a:p>
            <a:endParaRPr lang="en-US" sz="2400" dirty="0"/>
          </a:p>
          <a:p>
            <a:r>
              <a:rPr lang="en-US" sz="2400" dirty="0"/>
              <a:t>    </a:t>
            </a:r>
            <a:r>
              <a:rPr lang="en-US" sz="2400" dirty="0">
                <a:solidFill>
                  <a:srgbClr val="FF0000"/>
                </a:solidFill>
              </a:rPr>
              <a:t>; -&gt; </a:t>
            </a:r>
            <a:r>
              <a:rPr lang="en-US" sz="2400" dirty="0" err="1">
                <a:solidFill>
                  <a:srgbClr val="FF0000"/>
                </a:solidFill>
              </a:rPr>
              <a:t>WorldObj</a:t>
            </a:r>
            <a:r>
              <a:rPr lang="en-US" sz="2400" dirty="0" smtClean="0">
                <a:solidFill>
                  <a:srgbClr val="FF0000"/>
                </a:solidFill>
              </a:rPr>
              <a:t>&lt;%&gt;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; Returns the </a:t>
            </a:r>
            <a:r>
              <a:rPr lang="en-US" sz="2400" dirty="0" err="1" smtClean="0"/>
              <a:t>WorldObj</a:t>
            </a:r>
            <a:r>
              <a:rPr lang="en-US" sz="2400" dirty="0" smtClean="0"/>
              <a:t> that should follow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;</a:t>
            </a:r>
            <a:r>
              <a:rPr lang="en-US" sz="2400" dirty="0" smtClean="0"/>
              <a:t> this one </a:t>
            </a:r>
            <a:r>
              <a:rPr lang="en-US" sz="2400" dirty="0" smtClean="0"/>
              <a:t>after a tick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after-tick </a:t>
            </a:r>
          </a:p>
          <a:p>
            <a:endParaRPr lang="en-US" sz="2400" dirty="0"/>
          </a:p>
          <a:p>
            <a:r>
              <a:rPr lang="en-US" sz="2400" dirty="0" smtClean="0"/>
              <a:t>    ...  </a:t>
            </a:r>
          </a:p>
          <a:p>
            <a:endParaRPr lang="en-US" sz="2400" dirty="0" smtClean="0"/>
          </a:p>
          <a:p>
            <a:r>
              <a:rPr lang="en-US" sz="2400" dirty="0" smtClean="0"/>
              <a:t>))</a:t>
            </a: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16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Contract in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(define </a:t>
            </a:r>
            <a:r>
              <a:rPr lang="en-US" sz="2400" dirty="0" err="1" smtClean="0"/>
              <a:t>Heli</a:t>
            </a:r>
            <a:r>
              <a:rPr lang="en-US" sz="2400" dirty="0" smtClean="0"/>
              <a:t>%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(</a:t>
            </a:r>
            <a:r>
              <a:rPr lang="en-US" sz="2400" dirty="0"/>
              <a:t>class* object% (</a:t>
            </a:r>
            <a:r>
              <a:rPr lang="en-US" sz="2400" dirty="0" err="1"/>
              <a:t>WorldObj</a:t>
            </a:r>
            <a:r>
              <a:rPr lang="en-US" sz="2400" dirty="0"/>
              <a:t>&lt;%&gt;) </a:t>
            </a:r>
            <a:endParaRPr lang="en-US" sz="2400" dirty="0" smtClean="0"/>
          </a:p>
          <a:p>
            <a:r>
              <a:rPr lang="en-US" sz="2400" dirty="0" smtClean="0"/>
              <a:t>    ...</a:t>
            </a:r>
            <a:endParaRPr lang="en-US" sz="2400" dirty="0"/>
          </a:p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 smtClean="0">
                <a:solidFill>
                  <a:srgbClr val="FF0000"/>
                </a:solidFill>
              </a:rPr>
              <a:t>; </a:t>
            </a:r>
            <a:r>
              <a:rPr lang="en-US" sz="2400" dirty="0">
                <a:solidFill>
                  <a:srgbClr val="FF0000"/>
                </a:solidFill>
              </a:rPr>
              <a:t>-&gt; </a:t>
            </a:r>
            <a:r>
              <a:rPr lang="en-US" sz="2400" dirty="0" err="1" smtClean="0">
                <a:solidFill>
                  <a:srgbClr val="FF0000"/>
                </a:solidFill>
              </a:rPr>
              <a:t>Heli</a:t>
            </a:r>
            <a:r>
              <a:rPr lang="en-US" sz="2400" dirty="0" smtClean="0">
                <a:solidFill>
                  <a:srgbClr val="FF0000"/>
                </a:solidFill>
              </a:rPr>
              <a:t>%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/>
              <a:t>    (define/public (after-tick)</a:t>
            </a:r>
          </a:p>
          <a:p>
            <a:r>
              <a:rPr lang="en-US" sz="2400" dirty="0"/>
              <a:t>      (new </a:t>
            </a:r>
            <a:r>
              <a:rPr lang="en-US" sz="2400" dirty="0" err="1"/>
              <a:t>Heli</a:t>
            </a:r>
            <a:r>
              <a:rPr lang="en-US" sz="2400" dirty="0"/>
              <a:t>% </a:t>
            </a:r>
            <a:endParaRPr lang="en-US" sz="2400" dirty="0" smtClean="0"/>
          </a:p>
          <a:p>
            <a:r>
              <a:rPr lang="en-US" sz="2400" dirty="0"/>
              <a:t> </a:t>
            </a:r>
            <a:r>
              <a:rPr lang="en-US" sz="2400" dirty="0" smtClean="0"/>
              <a:t>       [</a:t>
            </a:r>
            <a:r>
              <a:rPr lang="en-US" sz="2400" dirty="0"/>
              <a:t>x x][y (+ y HELI-SPEED</a:t>
            </a:r>
            <a:r>
              <a:rPr lang="en-US" sz="2400" dirty="0" smtClean="0"/>
              <a:t>)]))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...))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6490252" y="975967"/>
            <a:ext cx="2667000" cy="5410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000" dirty="0"/>
              <a:t>In the </a:t>
            </a:r>
            <a:r>
              <a:rPr lang="en-US" sz="2000" b="1" dirty="0" err="1"/>
              <a:t>Heli</a:t>
            </a:r>
            <a:r>
              <a:rPr lang="en-US" sz="2000" b="1" dirty="0"/>
              <a:t>% </a:t>
            </a:r>
            <a:r>
              <a:rPr lang="en-US" sz="2000" dirty="0"/>
              <a:t>class, the contract specifies that the result of </a:t>
            </a:r>
            <a:r>
              <a:rPr lang="en-US" sz="2000" b="1" dirty="0"/>
              <a:t>after-tick</a:t>
            </a:r>
            <a:r>
              <a:rPr lang="en-US" sz="2000" dirty="0"/>
              <a:t> is not just any object that implements the </a:t>
            </a:r>
            <a:r>
              <a:rPr lang="en-US" sz="2000" b="1" dirty="0" err="1"/>
              <a:t>WorldObj</a:t>
            </a:r>
            <a:r>
              <a:rPr lang="en-US" sz="2000" b="1" dirty="0"/>
              <a:t>&lt;%&gt;</a:t>
            </a:r>
            <a:r>
              <a:rPr lang="en-US" sz="2000" dirty="0"/>
              <a:t> interface, but in fact it must be another object of class </a:t>
            </a:r>
            <a:r>
              <a:rPr lang="en-US" sz="2000" b="1" dirty="0" err="1"/>
              <a:t>Heli</a:t>
            </a:r>
            <a:r>
              <a:rPr lang="en-US" sz="2000" b="1" dirty="0"/>
              <a:t>% </a:t>
            </a:r>
            <a:r>
              <a:rPr lang="en-US" sz="2000" dirty="0"/>
              <a:t>.  Since </a:t>
            </a:r>
            <a:r>
              <a:rPr lang="en-US" sz="2000" b="1" dirty="0" err="1"/>
              <a:t>Heli</a:t>
            </a:r>
            <a:r>
              <a:rPr lang="en-US" sz="2000" b="1" dirty="0"/>
              <a:t>% </a:t>
            </a:r>
            <a:r>
              <a:rPr lang="en-US" sz="2000" dirty="0"/>
              <a:t>implements the </a:t>
            </a:r>
            <a:r>
              <a:rPr lang="en-US" sz="2000" b="1" dirty="0" err="1"/>
              <a:t>WorldObj</a:t>
            </a:r>
            <a:r>
              <a:rPr lang="en-US" sz="2000" b="1" dirty="0"/>
              <a:t>&lt;%&gt; </a:t>
            </a:r>
            <a:r>
              <a:rPr lang="en-US" sz="2000" dirty="0"/>
              <a:t>interface, this is OK</a:t>
            </a:r>
            <a:r>
              <a:rPr lang="en-US" sz="2000" dirty="0" smtClean="0"/>
              <a:t>.  This is an exception to our rule that contracts should be written  in terms of interfaces, not classes.</a:t>
            </a:r>
            <a:endParaRPr lang="en-US" sz="20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78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3: Examples and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Put these with the class or with the method, whichever works best.</a:t>
            </a:r>
          </a:p>
          <a:p>
            <a:r>
              <a:rPr lang="en-US" dirty="0" smtClean="0"/>
              <a:t>Phrase examples in terms of information (not data) whenever possible.</a:t>
            </a:r>
          </a:p>
          <a:p>
            <a:r>
              <a:rPr lang="en-US" dirty="0" smtClean="0"/>
              <a:t>Use meaningful names, etc., just as before.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72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Checking equality of objects is usually the wrong question.</a:t>
            </a:r>
          </a:p>
          <a:p>
            <a:r>
              <a:rPr lang="en-US" dirty="0" smtClean="0"/>
              <a:t>Instead, use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check-equal?</a:t>
            </a:r>
            <a:r>
              <a:rPr lang="en-US" dirty="0" smtClean="0"/>
              <a:t> on </a:t>
            </a:r>
            <a:r>
              <a:rPr lang="en-US" i="1" dirty="0" smtClean="0">
                <a:solidFill>
                  <a:srgbClr val="FF0000"/>
                </a:solidFill>
              </a:rPr>
              <a:t>observable</a:t>
            </a:r>
            <a:r>
              <a:rPr lang="en-US" dirty="0" smtClean="0"/>
              <a:t> behavior.</a:t>
            </a:r>
          </a:p>
          <a:p>
            <a:pPr lvl="1"/>
            <a:r>
              <a:rPr lang="en-US" dirty="0" smtClean="0"/>
              <a:t>see last test in 10-3-with-interfaces.rkt</a:t>
            </a:r>
          </a:p>
          <a:p>
            <a:pPr lvl="1"/>
            <a:r>
              <a:rPr lang="en-US" dirty="0" smtClean="0"/>
              <a:t>this illustrates use of </a:t>
            </a:r>
            <a:r>
              <a:rPr lang="en-US" i="1" dirty="0" smtClean="0">
                <a:solidFill>
                  <a:srgbClr val="FF0000"/>
                </a:solidFill>
              </a:rPr>
              <a:t>testing scenarios</a:t>
            </a:r>
          </a:p>
          <a:p>
            <a:r>
              <a:rPr lang="en-US" dirty="0" smtClean="0"/>
              <a:t>We’ll talk about this more in the next lesson.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4: Design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 strategy is part of implementation, not  interface</a:t>
            </a:r>
          </a:p>
          <a:p>
            <a:r>
              <a:rPr lang="en-US" dirty="0" smtClean="0"/>
              <a:t>So write down design strategy with each </a:t>
            </a:r>
            <a:r>
              <a:rPr lang="en-US" i="1" dirty="0" smtClean="0">
                <a:solidFill>
                  <a:srgbClr val="FF0000"/>
                </a:solidFill>
              </a:rPr>
              <a:t>method definition</a:t>
            </a:r>
            <a:r>
              <a:rPr lang="en-US" dirty="0" smtClean="0"/>
              <a:t>.   </a:t>
            </a:r>
          </a:p>
          <a:p>
            <a:r>
              <a:rPr lang="en-US" dirty="0" smtClean="0"/>
              <a:t>But that's hard, because a method definition generally corresponds to a </a:t>
            </a:r>
            <a:r>
              <a:rPr lang="en-US" dirty="0" err="1" smtClean="0"/>
              <a:t>cond</a:t>
            </a:r>
            <a:r>
              <a:rPr lang="en-US" dirty="0" smtClean="0"/>
              <a:t>-line rather than a whole function definition.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54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4: Design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So, in the interests of keeping your workload down, we will not require you to write down design strategies for most methods.</a:t>
            </a:r>
          </a:p>
          <a:p>
            <a:pPr lvl="1"/>
            <a:r>
              <a:rPr lang="en-US" dirty="0" smtClean="0"/>
              <a:t>there are a few exceptions, which we'll illustrate below.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81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Method definitions that don't need design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400" b="1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(define/public (weight) (* l l))</a:t>
            </a:r>
          </a:p>
          <a:p>
            <a:pPr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endParaRPr lang="en-US" sz="2400" b="1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(define/public (volume)</a:t>
            </a:r>
          </a:p>
          <a:p>
            <a:pPr>
              <a:buNone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 (* (send this height)</a:t>
            </a:r>
          </a:p>
          <a:p>
            <a:pPr>
              <a:buNone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    (send this area)))</a:t>
            </a:r>
          </a:p>
          <a:p>
            <a:pPr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72200" y="1905000"/>
            <a:ext cx="2667000" cy="12192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functional combination of fields</a:t>
            </a:r>
          </a:p>
        </p:txBody>
      </p:sp>
      <p:sp>
        <p:nvSpPr>
          <p:cNvPr id="5" name="Rectangle 4"/>
          <p:cNvSpPr/>
          <p:nvPr/>
        </p:nvSpPr>
        <p:spPr>
          <a:xfrm>
            <a:off x="5013960" y="4038600"/>
            <a:ext cx="2895600" cy="9144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calling methods on </a:t>
            </a:r>
            <a:r>
              <a:rPr lang="en-US" sz="2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this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Method definitions that don't need design </a:t>
            </a:r>
            <a:r>
              <a:rPr lang="en-US" dirty="0" smtClean="0"/>
              <a:t>strategies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400" b="1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(define/public (weight) </a:t>
            </a:r>
          </a:p>
          <a:p>
            <a:pPr>
              <a:buNone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  (+ (send front weight)</a:t>
            </a:r>
          </a:p>
          <a:p>
            <a:pPr>
              <a:buNone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     (send back weight)))</a:t>
            </a:r>
          </a:p>
          <a:p>
            <a:pPr>
              <a:buNone/>
            </a:pPr>
            <a:endParaRPr lang="en-US" sz="2400" b="1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endParaRPr lang="en-US" sz="2400" b="1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(define/public (volume other-</a:t>
            </a: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obj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) </a:t>
            </a:r>
          </a:p>
          <a:p>
            <a:pPr>
              <a:buNone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  (* (send other-</a:t>
            </a: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obj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area)</a:t>
            </a:r>
          </a:p>
          <a:p>
            <a:pPr>
              <a:buNone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     (send other-</a:t>
            </a: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obj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height)))</a:t>
            </a:r>
          </a:p>
          <a:p>
            <a:pPr>
              <a:buNone/>
            </a:pPr>
            <a:endParaRPr lang="en-US" sz="2400" b="1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86400" y="2286000"/>
            <a:ext cx="3657600" cy="8382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calling methods on fields </a:t>
            </a:r>
          </a:p>
        </p:txBody>
      </p:sp>
      <p:sp>
        <p:nvSpPr>
          <p:cNvPr id="8" name="Rectangle 7"/>
          <p:cNvSpPr/>
          <p:nvPr/>
        </p:nvSpPr>
        <p:spPr>
          <a:xfrm>
            <a:off x="4815840" y="5638800"/>
            <a:ext cx="4343400" cy="9144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calling methods on arguments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of this lesson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how the design recipe and its deliverables should appear in an object-oriented system</a:t>
            </a:r>
          </a:p>
          <a:p>
            <a:r>
              <a:rPr lang="en-US" dirty="0" smtClean="0"/>
              <a:t>Note:  this is about OUR coding standards.  Your workplace may have different standards.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This also doesn't need a design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(define/public (after-mouse-event x y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evt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(new World%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   [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heli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(send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heli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after-mouse-event x y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evt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)]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   [bombs (map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            (lambda (bomb) 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             (send bomb after-mouse-event x y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evt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))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            bombs)]))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Method Definition that Needs a Design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;; structural decomposition on </a:t>
            </a: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mev</a:t>
            </a:r>
            <a:endParaRPr lang="en-US" sz="2400" b="1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(define/public (after-mouse </a:t>
            </a: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mx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my </a:t>
            </a: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mev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   [(mouse=? </a:t>
            </a: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mev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"button-down") ...]</a:t>
            </a:r>
          </a:p>
          <a:p>
            <a:pPr>
              <a:spcBef>
                <a:spcPts val="0"/>
              </a:spcBef>
              <a:buNone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   [(mouse=? </a:t>
            </a: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mev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"drag") ...]</a:t>
            </a:r>
          </a:p>
          <a:p>
            <a:pPr>
              <a:spcBef>
                <a:spcPts val="0"/>
              </a:spcBef>
              <a:buNone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   [(mouse=? </a:t>
            </a: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mev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"button-up") ...]</a:t>
            </a:r>
          </a:p>
          <a:p>
            <a:pPr>
              <a:spcBef>
                <a:spcPts val="0"/>
              </a:spcBef>
              <a:buNone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   [else ...]))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239000" y="3124200"/>
            <a:ext cx="1752600" cy="9144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 err="1" smtClean="0">
                <a:solidFill>
                  <a:schemeClr val="tx1"/>
                </a:solidFill>
              </a:rPr>
              <a:t>MouseEvent</a:t>
            </a:r>
            <a:r>
              <a:rPr lang="en-US" dirty="0" smtClean="0">
                <a:solidFill>
                  <a:schemeClr val="tx1"/>
                </a:solidFill>
              </a:rPr>
              <a:t> template!</a:t>
            </a:r>
          </a:p>
        </p:txBody>
      </p:sp>
      <p:cxnSp>
        <p:nvCxnSpPr>
          <p:cNvPr id="7" name="Straight Arrow Connector 6"/>
          <p:cNvCxnSpPr>
            <a:stCxn id="4" idx="1"/>
          </p:cNvCxnSpPr>
          <p:nvPr/>
        </p:nvCxnSpPr>
        <p:spPr>
          <a:xfrm flipH="1">
            <a:off x="6629400" y="35814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This is still just structural decomposition on </a:t>
            </a:r>
            <a:r>
              <a:rPr lang="en-US" dirty="0" err="1" smtClean="0"/>
              <a:t>mev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;; structural decomposition on </a:t>
            </a: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mev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(define/public (after-mouse mx my </a:t>
            </a: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mev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   [(mouse=? </a:t>
            </a: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mev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"button-down") ...]</a:t>
            </a:r>
          </a:p>
          <a:p>
            <a:pPr>
              <a:spcBef>
                <a:spcPts val="0"/>
              </a:spcBef>
              <a:buNone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   [(mouse=? </a:t>
            </a: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mev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"drag") </a:t>
            </a:r>
          </a:p>
          <a:p>
            <a:pPr>
              <a:spcBef>
                <a:spcPts val="0"/>
              </a:spcBef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   (send this after-drag mx my)]</a:t>
            </a:r>
          </a:p>
          <a:p>
            <a:pPr>
              <a:spcBef>
                <a:spcPts val="0"/>
              </a:spcBef>
              <a:buNone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   [(mouse=? </a:t>
            </a: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mev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"button-up") ...]</a:t>
            </a:r>
          </a:p>
          <a:p>
            <a:pPr>
              <a:spcBef>
                <a:spcPts val="0"/>
              </a:spcBef>
              <a:buNone/>
            </a:pP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   [else ...]))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19700" y="5105400"/>
            <a:ext cx="2362200" cy="10668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 smtClean="0"/>
              <a:t>OK to do message sends as part of your "..."</a:t>
            </a:r>
            <a:endParaRPr lang="en-US" sz="2000" dirty="0"/>
          </a:p>
        </p:txBody>
      </p:sp>
      <p:cxnSp>
        <p:nvCxnSpPr>
          <p:cNvPr id="10" name="Straight Arrow Connector 9"/>
          <p:cNvCxnSpPr>
            <a:stCxn id="6" idx="0"/>
          </p:cNvCxnSpPr>
          <p:nvPr/>
        </p:nvCxnSpPr>
        <p:spPr>
          <a:xfrm flipH="1" flipV="1">
            <a:off x="4991100" y="3810000"/>
            <a:ext cx="1409700" cy="1295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Design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300" b="1" dirty="0" smtClean="0"/>
              <a:t>(define Graph%</a:t>
            </a:r>
          </a:p>
          <a:p>
            <a:pPr>
              <a:spcBef>
                <a:spcPts val="0"/>
              </a:spcBef>
              <a:buNone/>
            </a:pPr>
            <a:r>
              <a:rPr lang="en-US" sz="1300" b="1" dirty="0" smtClean="0"/>
              <a:t> (class* object% ()</a:t>
            </a:r>
          </a:p>
          <a:p>
            <a:pPr>
              <a:spcBef>
                <a:spcPts val="0"/>
              </a:spcBef>
              <a:buNone/>
            </a:pPr>
            <a:r>
              <a:rPr lang="en-US" sz="1300" b="1" dirty="0" smtClean="0"/>
              <a:t>     ...</a:t>
            </a:r>
          </a:p>
          <a:p>
            <a:pPr>
              <a:spcBef>
                <a:spcPts val="0"/>
              </a:spcBef>
              <a:buNone/>
            </a:pPr>
            <a:r>
              <a:rPr lang="en-US" sz="1300" b="1" dirty="0" smtClean="0"/>
              <a:t> ;; </a:t>
            </a:r>
            <a:r>
              <a:rPr lang="en-US" sz="1300" b="1" dirty="0" smtClean="0">
                <a:solidFill>
                  <a:srgbClr val="FF0000"/>
                </a:solidFill>
              </a:rPr>
              <a:t>STRATEGY: generative recursion </a:t>
            </a:r>
          </a:p>
          <a:p>
            <a:pPr>
              <a:spcBef>
                <a:spcPts val="0"/>
              </a:spcBef>
            </a:pPr>
            <a:r>
              <a:rPr lang="en-US" sz="1300" b="1" dirty="0" smtClean="0"/>
              <a:t> </a:t>
            </a:r>
            <a:r>
              <a:rPr lang="en-US" sz="1300" dirty="0"/>
              <a:t>(</a:t>
            </a:r>
            <a:r>
              <a:rPr lang="en-US" sz="1300" dirty="0" smtClean="0"/>
              <a:t>define/public </a:t>
            </a:r>
            <a:r>
              <a:rPr lang="en-US" sz="1300" dirty="0"/>
              <a:t>(path? </a:t>
            </a:r>
            <a:r>
              <a:rPr lang="en-US" sz="1300" dirty="0" err="1" smtClean="0"/>
              <a:t>src</a:t>
            </a:r>
            <a:r>
              <a:rPr lang="en-US" sz="1300" dirty="0" smtClean="0"/>
              <a:t> </a:t>
            </a:r>
            <a:r>
              <a:rPr lang="en-US" sz="1300" dirty="0" err="1"/>
              <a:t>tgt</a:t>
            </a:r>
            <a:r>
              <a:rPr lang="en-US" sz="1300" dirty="0"/>
              <a:t>)</a:t>
            </a:r>
          </a:p>
          <a:p>
            <a:pPr>
              <a:spcBef>
                <a:spcPts val="0"/>
              </a:spcBef>
            </a:pPr>
            <a:r>
              <a:rPr lang="en-US" sz="1300" dirty="0"/>
              <a:t>  (local</a:t>
            </a:r>
          </a:p>
          <a:p>
            <a:pPr>
              <a:spcBef>
                <a:spcPts val="0"/>
              </a:spcBef>
            </a:pPr>
            <a:r>
              <a:rPr lang="en-US" sz="1300" dirty="0"/>
              <a:t>    ((define (reachable-from? newest nodes)</a:t>
            </a:r>
          </a:p>
          <a:p>
            <a:pPr>
              <a:spcBef>
                <a:spcPts val="0"/>
              </a:spcBef>
            </a:pPr>
            <a:r>
              <a:rPr lang="en-US" sz="1300" dirty="0"/>
              <a:t>       ;; RETURNS: true </a:t>
            </a:r>
            <a:r>
              <a:rPr lang="en-US" sz="1300" dirty="0" err="1"/>
              <a:t>iff</a:t>
            </a:r>
            <a:r>
              <a:rPr lang="en-US" sz="1300" dirty="0"/>
              <a:t> there is a path from </a:t>
            </a:r>
            <a:r>
              <a:rPr lang="en-US" sz="1300" dirty="0" err="1"/>
              <a:t>src</a:t>
            </a:r>
            <a:r>
              <a:rPr lang="en-US" sz="1300" dirty="0"/>
              <a:t> to </a:t>
            </a:r>
            <a:r>
              <a:rPr lang="en-US" sz="1300" dirty="0" err="1"/>
              <a:t>tgt</a:t>
            </a:r>
            <a:r>
              <a:rPr lang="en-US" sz="1300" dirty="0"/>
              <a:t> in </a:t>
            </a:r>
            <a:r>
              <a:rPr lang="en-US" sz="1300" dirty="0" smtClean="0"/>
              <a:t>this graph</a:t>
            </a:r>
            <a:endParaRPr lang="en-US" sz="1300" dirty="0"/>
          </a:p>
          <a:p>
            <a:pPr>
              <a:spcBef>
                <a:spcPts val="0"/>
              </a:spcBef>
            </a:pPr>
            <a:r>
              <a:rPr lang="en-US" sz="1300" dirty="0"/>
              <a:t>       ;; INVARIANT: newest is a subset of nodes</a:t>
            </a:r>
          </a:p>
          <a:p>
            <a:pPr>
              <a:spcBef>
                <a:spcPts val="0"/>
              </a:spcBef>
            </a:pPr>
            <a:r>
              <a:rPr lang="en-US" sz="1300" dirty="0"/>
              <a:t>       ;; AND:</a:t>
            </a:r>
          </a:p>
          <a:p>
            <a:pPr>
              <a:spcBef>
                <a:spcPts val="0"/>
              </a:spcBef>
            </a:pPr>
            <a:r>
              <a:rPr lang="en-US" sz="1300" dirty="0"/>
              <a:t>       ;;   (there is a path from </a:t>
            </a:r>
            <a:r>
              <a:rPr lang="en-US" sz="1300" dirty="0" err="1"/>
              <a:t>src</a:t>
            </a:r>
            <a:r>
              <a:rPr lang="en-US" sz="1300" dirty="0"/>
              <a:t> to </a:t>
            </a:r>
            <a:r>
              <a:rPr lang="en-US" sz="1300" dirty="0" err="1"/>
              <a:t>tgt</a:t>
            </a:r>
            <a:r>
              <a:rPr lang="en-US" sz="1300" dirty="0"/>
              <a:t> in </a:t>
            </a:r>
            <a:r>
              <a:rPr lang="en-US" sz="1300" dirty="0" smtClean="0"/>
              <a:t>this graph</a:t>
            </a:r>
            <a:r>
              <a:rPr lang="en-US" sz="1300" dirty="0"/>
              <a:t>)</a:t>
            </a:r>
          </a:p>
          <a:p>
            <a:pPr>
              <a:spcBef>
                <a:spcPts val="0"/>
              </a:spcBef>
            </a:pPr>
            <a:r>
              <a:rPr lang="en-US" sz="1300" dirty="0"/>
              <a:t>       ;;   </a:t>
            </a:r>
            <a:r>
              <a:rPr lang="en-US" sz="1300" dirty="0" err="1"/>
              <a:t>iff</a:t>
            </a:r>
            <a:r>
              <a:rPr lang="en-US" sz="1300" dirty="0"/>
              <a:t> (there is a path from newest to </a:t>
            </a:r>
            <a:r>
              <a:rPr lang="en-US" sz="1300" dirty="0" err="1"/>
              <a:t>tgt</a:t>
            </a:r>
            <a:r>
              <a:rPr lang="en-US" sz="1300" dirty="0"/>
              <a:t>)</a:t>
            </a:r>
          </a:p>
          <a:p>
            <a:pPr>
              <a:spcBef>
                <a:spcPts val="0"/>
              </a:spcBef>
            </a:pPr>
            <a:r>
              <a:rPr lang="en-US" sz="1300" dirty="0"/>
              <a:t>       ;; STRATEGY: general recursion</a:t>
            </a:r>
          </a:p>
          <a:p>
            <a:pPr>
              <a:spcBef>
                <a:spcPts val="0"/>
              </a:spcBef>
            </a:pPr>
            <a:r>
              <a:rPr lang="en-US" sz="1300" dirty="0"/>
              <a:t>       ;; HALTING MEASURE: the number of graph nodes _not_ in 'nodes'</a:t>
            </a:r>
          </a:p>
          <a:p>
            <a:pPr>
              <a:spcBef>
                <a:spcPts val="0"/>
              </a:spcBef>
            </a:pPr>
            <a:r>
              <a:rPr lang="en-US" sz="1300" dirty="0"/>
              <a:t>       (</a:t>
            </a:r>
            <a:r>
              <a:rPr lang="en-US" sz="1300" dirty="0" err="1"/>
              <a:t>cond</a:t>
            </a:r>
            <a:endParaRPr lang="en-US" sz="1300" dirty="0"/>
          </a:p>
          <a:p>
            <a:pPr>
              <a:spcBef>
                <a:spcPts val="0"/>
              </a:spcBef>
            </a:pPr>
            <a:r>
              <a:rPr lang="en-US" sz="1300" dirty="0"/>
              <a:t>         [(member </a:t>
            </a:r>
            <a:r>
              <a:rPr lang="en-US" sz="1300" dirty="0" err="1"/>
              <a:t>tgt</a:t>
            </a:r>
            <a:r>
              <a:rPr lang="en-US" sz="1300" dirty="0"/>
              <a:t> newest) true]</a:t>
            </a:r>
          </a:p>
          <a:p>
            <a:pPr>
              <a:spcBef>
                <a:spcPts val="0"/>
              </a:spcBef>
            </a:pPr>
            <a:r>
              <a:rPr lang="en-US" sz="1300" dirty="0"/>
              <a:t>         [else (local</a:t>
            </a:r>
          </a:p>
          <a:p>
            <a:pPr>
              <a:spcBef>
                <a:spcPts val="0"/>
              </a:spcBef>
            </a:pPr>
            <a:r>
              <a:rPr lang="en-US" sz="1300" dirty="0"/>
              <a:t>                 ((define candidates (set-diff </a:t>
            </a:r>
          </a:p>
          <a:p>
            <a:pPr>
              <a:spcBef>
                <a:spcPts val="0"/>
              </a:spcBef>
            </a:pPr>
            <a:r>
              <a:rPr lang="en-US" sz="1300" dirty="0"/>
              <a:t>                                       </a:t>
            </a:r>
            <a:r>
              <a:rPr lang="en-US" sz="1300" dirty="0" smtClean="0"/>
              <a:t>(send this all-successors newest)</a:t>
            </a:r>
            <a:endParaRPr lang="en-US" sz="1300" dirty="0"/>
          </a:p>
          <a:p>
            <a:pPr>
              <a:spcBef>
                <a:spcPts val="0"/>
              </a:spcBef>
            </a:pPr>
            <a:r>
              <a:rPr lang="en-US" sz="1300" dirty="0"/>
              <a:t>                                       </a:t>
            </a:r>
            <a:r>
              <a:rPr lang="en-US" sz="1300" dirty="0" smtClean="0"/>
              <a:t>nodes)))</a:t>
            </a:r>
          </a:p>
          <a:p>
            <a:pPr>
              <a:spcBef>
                <a:spcPts val="0"/>
              </a:spcBef>
            </a:pPr>
            <a:r>
              <a:rPr lang="en-US" sz="1300" dirty="0"/>
              <a:t> </a:t>
            </a:r>
            <a:r>
              <a:rPr lang="en-US" sz="1300" dirty="0" smtClean="0"/>
              <a:t>   </a:t>
            </a:r>
          </a:p>
          <a:p>
            <a:pPr>
              <a:spcBef>
                <a:spcPts val="0"/>
              </a:spcBef>
            </a:pPr>
            <a:r>
              <a:rPr lang="en-US" sz="1300" i="1" dirty="0" smtClean="0"/>
              <a:t>...etc...</a:t>
            </a:r>
            <a:endParaRPr lang="en-US" sz="1300" i="1" dirty="0"/>
          </a:p>
          <a:p>
            <a:pPr>
              <a:spcBef>
                <a:spcPts val="0"/>
              </a:spcBef>
            </a:pPr>
            <a:r>
              <a:rPr lang="en-US" sz="1300" dirty="0"/>
              <a:t>                 </a:t>
            </a:r>
          </a:p>
        </p:txBody>
      </p:sp>
      <p:sp>
        <p:nvSpPr>
          <p:cNvPr id="5" name="Rectangle 4"/>
          <p:cNvSpPr/>
          <p:nvPr/>
        </p:nvSpPr>
        <p:spPr>
          <a:xfrm>
            <a:off x="4724400" y="1371600"/>
            <a:ext cx="3886200" cy="1524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 smtClean="0"/>
              <a:t>Here's </a:t>
            </a:r>
            <a:r>
              <a:rPr lang="en-US" b="1" dirty="0" smtClean="0"/>
              <a:t>path?</a:t>
            </a:r>
            <a:r>
              <a:rPr lang="en-US" dirty="0" smtClean="0"/>
              <a:t> as a method of a </a:t>
            </a:r>
            <a:r>
              <a:rPr lang="en-US" b="1" dirty="0" smtClean="0"/>
              <a:t>Graph%</a:t>
            </a:r>
            <a:r>
              <a:rPr lang="en-US" dirty="0" smtClean="0"/>
              <a:t> class.  It still uses general recursion, so we must document that fact, and also provide all the usual deliverables for general recursion.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943600" y="3714750"/>
            <a:ext cx="2667000" cy="4000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We're talking about "this" graph</a:t>
            </a:r>
            <a:r>
              <a:rPr lang="en-US" dirty="0" smtClean="0"/>
              <a:t>"</a:t>
            </a:r>
            <a:endParaRPr lang="en-US" dirty="0"/>
          </a:p>
        </p:txBody>
      </p:sp>
      <p:cxnSp>
        <p:nvCxnSpPr>
          <p:cNvPr id="8" name="Straight Arrow Connector 7"/>
          <p:cNvCxnSpPr>
            <a:stCxn id="6" idx="0"/>
          </p:cNvCxnSpPr>
          <p:nvPr/>
        </p:nvCxnSpPr>
        <p:spPr>
          <a:xfrm flipH="1" flipV="1">
            <a:off x="6667500" y="3276600"/>
            <a:ext cx="609600" cy="4381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191000" y="5867400"/>
            <a:ext cx="3810000" cy="6858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Instead of saying </a:t>
            </a:r>
            <a:r>
              <a:rPr lang="en-US" sz="1400" b="1" dirty="0" smtClean="0"/>
              <a:t>(all-successors newest graph) </a:t>
            </a:r>
            <a:r>
              <a:rPr lang="en-US" sz="1400" dirty="0" smtClean="0"/>
              <a:t>, we made </a:t>
            </a:r>
            <a:r>
              <a:rPr lang="en-US" sz="1400" b="1" dirty="0" smtClean="0"/>
              <a:t>all-successors</a:t>
            </a:r>
            <a:r>
              <a:rPr lang="en-US" sz="1400" dirty="0" smtClean="0"/>
              <a:t> a method of </a:t>
            </a:r>
            <a:r>
              <a:rPr lang="en-US" sz="1400" b="1" dirty="0" smtClean="0"/>
              <a:t>Graph% </a:t>
            </a:r>
            <a:r>
              <a:rPr lang="en-US" sz="1400" dirty="0" smtClean="0"/>
              <a:t>, and we asked it to work on </a:t>
            </a:r>
            <a:r>
              <a:rPr lang="en-US" sz="1400" b="1" dirty="0" smtClean="0"/>
              <a:t>this</a:t>
            </a:r>
            <a:r>
              <a:rPr lang="en-US" sz="1400" dirty="0" smtClean="0"/>
              <a:t> graph.</a:t>
            </a:r>
            <a:endParaRPr lang="en-US" sz="1400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5791200" y="5410200"/>
            <a:ext cx="304800" cy="457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Strategies turn into</a:t>
            </a:r>
            <a:r>
              <a:rPr lang="en-US" dirty="0" smtClean="0">
                <a:sym typeface="Wingdings" pitchFamily="2" charset="2"/>
              </a:rPr>
              <a:t>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OO world, the important design strategies are at the class level.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interpreter pattern  (basis for our DD</a:t>
            </a:r>
            <a:r>
              <a:rPr lang="en-US" dirty="0" smtClean="0">
                <a:sym typeface="Wingdings" pitchFamily="2" charset="2"/>
              </a:rPr>
              <a:t>OO recipe)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composite pattern (</a:t>
            </a:r>
            <a:r>
              <a:rPr lang="en-US" dirty="0" err="1" smtClean="0">
                <a:sym typeface="Wingdings" pitchFamily="2" charset="2"/>
              </a:rPr>
              <a:t>eg</a:t>
            </a:r>
            <a:r>
              <a:rPr lang="en-US" dirty="0" smtClean="0">
                <a:sym typeface="Wingdings" pitchFamily="2" charset="2"/>
              </a:rPr>
              <a:t>, composite shapes)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container pattern (we'll use this shortly)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template-and-hook pattern (later)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6: Program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the same things apply!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2707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Design Recipe is still there, but the deliverables are in different places</a:t>
            </a:r>
          </a:p>
          <a:p>
            <a:r>
              <a:rPr lang="en-US" dirty="0" smtClean="0"/>
              <a:t>You should now be able to identify where each of the deliverables go in an object-oriented program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Study the files in the Examples folder.  Did we get all the deliverables in the right places?</a:t>
            </a:r>
          </a:p>
          <a:p>
            <a:r>
              <a:rPr lang="en-US" smtClean="0"/>
              <a:t>If </a:t>
            </a:r>
            <a:r>
              <a:rPr lang="en-US" dirty="0" smtClean="0"/>
              <a:t>you have questions about this lesson, ask them on the Discussion Board</a:t>
            </a:r>
          </a:p>
          <a:p>
            <a:r>
              <a:rPr lang="en-US" dirty="0" smtClean="0"/>
              <a:t>Go on to the next lesson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56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Let's review the Design Recipe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2039539"/>
              </p:ext>
            </p:extLst>
          </p:nvPr>
        </p:nvGraphicFramePr>
        <p:xfrm>
          <a:off x="457200" y="1600200"/>
          <a:ext cx="822960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The Function Design Recipe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1. Data Design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2. Contract and Purpose Statement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3.</a:t>
                      </a:r>
                      <a:r>
                        <a:rPr lang="en-US" sz="3200" baseline="0" dirty="0" smtClean="0"/>
                        <a:t> Examples and Tests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4. Design Strategy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5. Function Definition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6. Program</a:t>
                      </a:r>
                      <a:r>
                        <a:rPr lang="en-US" sz="3200" baseline="0" dirty="0" smtClean="0"/>
                        <a:t> Review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Data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For each kind of information we want to manipulate, we must choose a representation.</a:t>
            </a:r>
          </a:p>
          <a:p>
            <a:r>
              <a:rPr lang="en-US" dirty="0" smtClean="0"/>
              <a:t>The </a:t>
            </a:r>
            <a:r>
              <a:rPr lang="en-US" i="1" dirty="0" smtClean="0">
                <a:solidFill>
                  <a:srgbClr val="FF0000"/>
                </a:solidFill>
              </a:rPr>
              <a:t>data definition </a:t>
            </a:r>
            <a:r>
              <a:rPr lang="en-US" dirty="0" smtClean="0"/>
              <a:t>documents our choice of representation.  It has 4 components:</a:t>
            </a:r>
          </a:p>
          <a:p>
            <a:pPr lvl="1"/>
            <a:r>
              <a:rPr lang="en-US" dirty="0" smtClean="0"/>
              <a:t>Whatever </a:t>
            </a:r>
            <a:r>
              <a:rPr lang="en-US" b="1" dirty="0" smtClean="0"/>
              <a:t>define-</a:t>
            </a:r>
            <a:r>
              <a:rPr lang="en-US" b="1" dirty="0" err="1" smtClean="0"/>
              <a:t>structs</a:t>
            </a:r>
            <a:r>
              <a:rPr lang="en-US" dirty="0" smtClean="0"/>
              <a:t> are needed.</a:t>
            </a:r>
          </a:p>
          <a:p>
            <a:pPr lvl="1"/>
            <a:r>
              <a:rPr lang="en-US" dirty="0" smtClean="0"/>
              <a:t>A template that shows how to </a:t>
            </a:r>
            <a:r>
              <a:rPr lang="en-US" i="1" dirty="0" smtClean="0">
                <a:solidFill>
                  <a:srgbClr val="FF0000"/>
                </a:solidFill>
              </a:rPr>
              <a:t>construct</a:t>
            </a:r>
            <a:r>
              <a:rPr lang="en-US" dirty="0" smtClean="0"/>
              <a:t> a value of the right kind.</a:t>
            </a:r>
          </a:p>
          <a:p>
            <a:pPr lvl="1"/>
            <a:r>
              <a:rPr lang="en-US" dirty="0" smtClean="0"/>
              <a:t>An interpretation that shows how to </a:t>
            </a:r>
            <a:r>
              <a:rPr lang="en-US" i="1" dirty="0" smtClean="0">
                <a:solidFill>
                  <a:srgbClr val="FF0000"/>
                </a:solidFill>
              </a:rPr>
              <a:t>interpret</a:t>
            </a:r>
            <a:r>
              <a:rPr lang="en-US" dirty="0" smtClean="0"/>
              <a:t> the data as information</a:t>
            </a:r>
          </a:p>
          <a:p>
            <a:pPr lvl="1"/>
            <a:r>
              <a:rPr lang="en-US" dirty="0" smtClean="0"/>
              <a:t>For structured data, it includes a </a:t>
            </a:r>
            <a:r>
              <a:rPr lang="en-US" i="1" dirty="0" smtClean="0">
                <a:solidFill>
                  <a:srgbClr val="FF0000"/>
                </a:solidFill>
              </a:rPr>
              <a:t>template</a:t>
            </a:r>
            <a:r>
              <a:rPr lang="en-US" dirty="0" smtClean="0"/>
              <a:t> that provides an outline for functions that manipulate that data.</a:t>
            </a:r>
          </a:p>
          <a:p>
            <a:r>
              <a:rPr lang="en-US" dirty="0" smtClean="0"/>
              <a:t>This serves as a reference as we design the rest of our program.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06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Representing information using classes and interfaces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9722025"/>
              </p:ext>
            </p:extLst>
          </p:nvPr>
        </p:nvGraphicFramePr>
        <p:xfrm>
          <a:off x="457200" y="1600200"/>
          <a:ext cx="8229600" cy="49666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64970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Functional Organization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Object-Oriented Organization</a:t>
                      </a:r>
                      <a:endParaRPr lang="en-US" sz="2400" dirty="0"/>
                    </a:p>
                  </a:txBody>
                  <a:tcPr/>
                </a:tc>
              </a:tr>
              <a:tr h="64970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Compound Data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Class</a:t>
                      </a:r>
                      <a:r>
                        <a:rPr lang="en-US" sz="2400" baseline="0" dirty="0" smtClean="0"/>
                        <a:t> with the same fields</a:t>
                      </a:r>
                      <a:endParaRPr lang="en-US" sz="2400" dirty="0"/>
                    </a:p>
                  </a:txBody>
                  <a:tcPr/>
                </a:tc>
              </a:tr>
              <a:tr h="64970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Itemization</a:t>
                      </a:r>
                      <a:r>
                        <a:rPr lang="en-US" sz="2400" baseline="0" dirty="0" smtClean="0"/>
                        <a:t> Data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Interface</a:t>
                      </a:r>
                      <a:endParaRPr lang="en-US" sz="2400" dirty="0"/>
                    </a:p>
                  </a:txBody>
                  <a:tcPr/>
                </a:tc>
              </a:tr>
              <a:tr h="64970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Mixed Data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2400" baseline="0" dirty="0" smtClean="0"/>
                        <a:t>Interface specifies functions that work on that information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2400" baseline="0" dirty="0" smtClean="0"/>
                        <a:t>One class for each variant, with the same fields as the variant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2400" baseline="0" dirty="0" smtClean="0"/>
                        <a:t>Each class implements the interface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43840" y="4572000"/>
            <a:ext cx="3505200" cy="1219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 smtClean="0"/>
              <a:t>We've already discussed how information is represented in the object-oriented model.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96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the interpretation?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For each class or interface write a purpose statement describing what information it represents.</a:t>
            </a:r>
          </a:p>
          <a:p>
            <a:r>
              <a:rPr lang="en-US" dirty="0" smtClean="0"/>
              <a:t>For each class, give an example of how to build an object of that class</a:t>
            </a:r>
          </a:p>
          <a:p>
            <a:pPr lvl="1"/>
            <a:r>
              <a:rPr lang="en-US" dirty="0" smtClean="0"/>
              <a:t>just like 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A World is a (make–world ...)</a:t>
            </a:r>
          </a:p>
          <a:p>
            <a:r>
              <a:rPr lang="en-US" dirty="0" smtClean="0"/>
              <a:t>Each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init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-field</a:t>
            </a:r>
            <a:r>
              <a:rPr lang="en-US" dirty="0" smtClean="0"/>
              <a:t> should have an interpretation, just as every field in a struct has an interpretation.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08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;; A World is a </a:t>
            </a:r>
            <a:endParaRPr lang="en-US" sz="2200" b="1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;; (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new World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% 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[</a:t>
            </a:r>
            <a:r>
              <a:rPr lang="en-US" sz="2200" b="1" dirty="0" err="1">
                <a:latin typeface="Consolas" pitchFamily="49" charset="0"/>
                <a:cs typeface="Consolas" pitchFamily="49" charset="0"/>
              </a:rPr>
              <a:t>heli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 Helicopter] [bombs </a:t>
            </a:r>
            <a:r>
              <a:rPr lang="en-US" sz="2200" b="1" dirty="0" err="1" smtClean="0">
                <a:latin typeface="Consolas" pitchFamily="49" charset="0"/>
                <a:cs typeface="Consolas" pitchFamily="49" charset="0"/>
              </a:rPr>
              <a:t>ListOf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&lt;Bomb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&gt;])</a:t>
            </a:r>
          </a:p>
          <a:p>
            <a:pPr marL="0" indent="0"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;;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INTERPRETATION: 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represents a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world 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containing a </a:t>
            </a:r>
            <a:endParaRPr lang="en-US" sz="2200" b="1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;; helicopter 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and some bombs.</a:t>
            </a:r>
          </a:p>
          <a:p>
            <a:pPr marL="0" indent="0"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(define World% </a:t>
            </a:r>
            <a:endParaRPr lang="en-US" sz="2200" b="1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class* object% (</a:t>
            </a:r>
            <a:r>
              <a:rPr lang="en-US" sz="2200" b="1" dirty="0" err="1">
                <a:latin typeface="Consolas" pitchFamily="49" charset="0"/>
                <a:cs typeface="Consolas" pitchFamily="49" charset="0"/>
              </a:rPr>
              <a:t>WorldObj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&lt;%&gt;)        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   </a:t>
            </a:r>
            <a:endParaRPr lang="en-US" sz="2200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   (</a:t>
            </a:r>
            <a:r>
              <a:rPr lang="en-US" sz="2200" b="1" dirty="0" err="1">
                <a:latin typeface="Consolas" pitchFamily="49" charset="0"/>
                <a:cs typeface="Consolas" pitchFamily="49" charset="0"/>
              </a:rPr>
              <a:t>init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-field </a:t>
            </a:r>
            <a:r>
              <a:rPr lang="en-US" sz="2200" b="1" dirty="0" err="1">
                <a:latin typeface="Consolas" pitchFamily="49" charset="0"/>
                <a:cs typeface="Consolas" pitchFamily="49" charset="0"/>
              </a:rPr>
              <a:t>heli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) 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; 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a Helicopter   --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the</a:t>
            </a:r>
          </a:p>
          <a:p>
            <a:pPr marL="0" indent="0"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                     ; 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helicopter in the game</a:t>
            </a:r>
          </a:p>
          <a:p>
            <a:pPr marL="0" indent="0"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   (</a:t>
            </a:r>
            <a:r>
              <a:rPr lang="en-US" sz="2200" b="1" dirty="0" err="1">
                <a:latin typeface="Consolas" pitchFamily="49" charset="0"/>
                <a:cs typeface="Consolas" pitchFamily="49" charset="0"/>
              </a:rPr>
              <a:t>init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-field bombs)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; 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a </a:t>
            </a:r>
            <a:r>
              <a:rPr lang="en-US" sz="2200" b="1" dirty="0" err="1">
                <a:latin typeface="Consolas" pitchFamily="49" charset="0"/>
                <a:cs typeface="Consolas" pitchFamily="49" charset="0"/>
              </a:rPr>
              <a:t>ListOf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&lt;Bomb&gt; -- the list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of</a:t>
            </a:r>
          </a:p>
          <a:p>
            <a:pPr marL="0" indent="0"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                     ; 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bombs that the UFO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has</a:t>
            </a:r>
          </a:p>
          <a:p>
            <a:pPr marL="0" indent="0"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                      ; dropped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71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happened to the template?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object system does all the </a:t>
            </a:r>
            <a:r>
              <a:rPr lang="en-US" dirty="0" err="1" smtClean="0"/>
              <a:t>cond's</a:t>
            </a:r>
            <a:r>
              <a:rPr lang="en-US" dirty="0" smtClean="0"/>
              <a:t> for you.</a:t>
            </a:r>
          </a:p>
          <a:p>
            <a:r>
              <a:rPr lang="en-US" dirty="0" smtClean="0"/>
              <a:t>All that's left for you to do is to write the right-hand side of each </a:t>
            </a:r>
            <a:r>
              <a:rPr lang="en-US" dirty="0" err="1" smtClean="0"/>
              <a:t>cond</a:t>
            </a:r>
            <a:r>
              <a:rPr lang="en-US" dirty="0" smtClean="0"/>
              <a:t>-line.</a:t>
            </a:r>
          </a:p>
          <a:p>
            <a:pPr lvl="1"/>
            <a:r>
              <a:rPr lang="en-US" dirty="0" smtClean="0"/>
              <a:t>You can use fields instead of selectors.</a:t>
            </a:r>
          </a:p>
          <a:p>
            <a:pPr lvl="1"/>
            <a:r>
              <a:rPr lang="en-US" dirty="0" smtClean="0"/>
              <a:t>So there's no need for a separate template! (</a:t>
            </a:r>
            <a:r>
              <a:rPr lang="en-US" dirty="0" err="1" smtClean="0"/>
              <a:t>Yay</a:t>
            </a:r>
            <a:r>
              <a:rPr lang="en-US" dirty="0" smtClean="0"/>
              <a:t>!)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Step 2: Contract and Purpose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Contract and purpose statement go with the </a:t>
            </a:r>
            <a:r>
              <a:rPr lang="en-US" i="1" dirty="0" smtClean="0">
                <a:solidFill>
                  <a:srgbClr val="FF0000"/>
                </a:solidFill>
              </a:rPr>
              <a:t>interface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Each method in the interface has the same contract and the same purpose in each class.</a:t>
            </a:r>
          </a:p>
          <a:p>
            <a:pPr lvl="1"/>
            <a:r>
              <a:rPr lang="en-US" dirty="0" smtClean="0"/>
              <a:t>That's the point of using an interface</a:t>
            </a:r>
          </a:p>
          <a:p>
            <a:r>
              <a:rPr lang="en-US" dirty="0" smtClean="0"/>
              <a:t>Each method definition should have a contract that refines the contract in the interface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Contracts should  be in terms of interfaces, not classes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50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a715dc3b98ee3c988a87c5d38fd6130d91c81b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>
          <a:defRPr sz="2000" dirty="0"/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  <a:lnDef>
      <a:spPr>
        <a:ln w="12700">
          <a:solidFill>
            <a:schemeClr val="tx1"/>
          </a:solidFill>
          <a:tailEnd type="stealth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dirty="0"/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2774</TotalTime>
  <Words>1692</Words>
  <Application>Microsoft Office PowerPoint</Application>
  <PresentationFormat>On-screen Show (4:3)</PresentationFormat>
  <Paragraphs>256</Paragraphs>
  <Slides>27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Consolas</vt:lpstr>
      <vt:lpstr>Helvetica Neue</vt:lpstr>
      <vt:lpstr>Wingdings</vt:lpstr>
      <vt:lpstr>Office Theme</vt:lpstr>
      <vt:lpstr>The Design Recipe using Classes</vt:lpstr>
      <vt:lpstr>Goals of this lesson</vt:lpstr>
      <vt:lpstr>Let's review the Design Recipe</vt:lpstr>
      <vt:lpstr>Step 1: Data Design</vt:lpstr>
      <vt:lpstr>Representing information using classes and interfaces</vt:lpstr>
      <vt:lpstr>What about the interpretation?</vt:lpstr>
      <vt:lpstr>Example</vt:lpstr>
      <vt:lpstr>What happened to the template?</vt:lpstr>
      <vt:lpstr>Step 2: Contract and Purpose Statement</vt:lpstr>
      <vt:lpstr>Write contracts in terms of Interfaces, not Classes: Example</vt:lpstr>
      <vt:lpstr>Write contracts in terms of interfaces, not classes</vt:lpstr>
      <vt:lpstr>Example: Contract in Interface</vt:lpstr>
      <vt:lpstr>Contract in Class</vt:lpstr>
      <vt:lpstr>Step 3: Examples and Tests</vt:lpstr>
      <vt:lpstr>Tests</vt:lpstr>
      <vt:lpstr>Step 4: Design Strategy</vt:lpstr>
      <vt:lpstr>Step 4: Design Strategy</vt:lpstr>
      <vt:lpstr>Method definitions that don't need design strategies</vt:lpstr>
      <vt:lpstr>Method definitions that don't need design strategies (2)</vt:lpstr>
      <vt:lpstr>This also doesn't need a design strategy</vt:lpstr>
      <vt:lpstr>A Method Definition that Needs a Design Strategy</vt:lpstr>
      <vt:lpstr>This is still just structural decomposition on mev.</vt:lpstr>
      <vt:lpstr>Examples of Design Strategies</vt:lpstr>
      <vt:lpstr>Design Strategies turn into Patterns</vt:lpstr>
      <vt:lpstr>Step 6: Program Review</vt:lpstr>
      <vt:lpstr>Summary</vt:lpstr>
      <vt:lpstr>Next Steps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Classes Come From</dc:title>
  <dc:creator>Mitch</dc:creator>
  <cp:lastModifiedBy>Mitchell Wand</cp:lastModifiedBy>
  <cp:revision>104</cp:revision>
  <dcterms:created xsi:type="dcterms:W3CDTF">2006-08-16T00:00:00Z</dcterms:created>
  <dcterms:modified xsi:type="dcterms:W3CDTF">2014-11-11T04:48:01Z</dcterms:modified>
</cp:coreProperties>
</file>